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61" r:id="rId2"/>
    <p:sldId id="440" r:id="rId3"/>
    <p:sldId id="439" r:id="rId4"/>
    <p:sldId id="443" r:id="rId5"/>
    <p:sldId id="444" r:id="rId6"/>
    <p:sldId id="445" r:id="rId7"/>
    <p:sldId id="446" r:id="rId8"/>
    <p:sldId id="447" r:id="rId9"/>
    <p:sldId id="448" r:id="rId10"/>
    <p:sldId id="449" r:id="rId11"/>
    <p:sldId id="450" r:id="rId12"/>
    <p:sldId id="451" r:id="rId13"/>
    <p:sldId id="452" r:id="rId14"/>
    <p:sldId id="453" r:id="rId15"/>
    <p:sldId id="454" r:id="rId16"/>
    <p:sldId id="455" r:id="rId17"/>
    <p:sldId id="456" r:id="rId18"/>
    <p:sldId id="457" r:id="rId19"/>
    <p:sldId id="458" r:id="rId20"/>
    <p:sldId id="459" r:id="rId21"/>
    <p:sldId id="460" r:id="rId22"/>
    <p:sldId id="461" r:id="rId23"/>
    <p:sldId id="462" r:id="rId24"/>
    <p:sldId id="463" r:id="rId25"/>
    <p:sldId id="464" r:id="rId26"/>
    <p:sldId id="474" r:id="rId27"/>
    <p:sldId id="475" r:id="rId28"/>
    <p:sldId id="476" r:id="rId29"/>
    <p:sldId id="477" r:id="rId30"/>
    <p:sldId id="478" r:id="rId31"/>
    <p:sldId id="479" r:id="rId32"/>
    <p:sldId id="480" r:id="rId33"/>
    <p:sldId id="483" r:id="rId34"/>
    <p:sldId id="481" r:id="rId35"/>
    <p:sldId id="484" r:id="rId36"/>
    <p:sldId id="485" r:id="rId37"/>
    <p:sldId id="486" r:id="rId38"/>
    <p:sldId id="487" r:id="rId39"/>
    <p:sldId id="488" r:id="rId40"/>
    <p:sldId id="489" r:id="rId41"/>
    <p:sldId id="490" r:id="rId42"/>
    <p:sldId id="402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472" autoAdjust="0"/>
    <p:restoredTop sz="96238" autoAdjust="0"/>
  </p:normalViewPr>
  <p:slideViewPr>
    <p:cSldViewPr>
      <p:cViewPr varScale="1">
        <p:scale>
          <a:sx n="106" d="100"/>
          <a:sy n="106" d="100"/>
        </p:scale>
        <p:origin x="66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1A4C36-0174-4F91-AD6C-BB28D87E0BA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3BACE-9753-4288-81BF-CA0AA97B4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99B4-4737-419C-9E1A-6122BB36073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A1D3-94CF-4BE8-B9A0-75EFE4C74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99B4-4737-419C-9E1A-6122BB36073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A1D3-94CF-4BE8-B9A0-75EFE4C74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99B4-4737-419C-9E1A-6122BB36073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A1D3-94CF-4BE8-B9A0-75EFE4C74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99B4-4737-419C-9E1A-6122BB36073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A1D3-94CF-4BE8-B9A0-75EFE4C74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99B4-4737-419C-9E1A-6122BB36073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A1D3-94CF-4BE8-B9A0-75EFE4C74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99B4-4737-419C-9E1A-6122BB36073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A1D3-94CF-4BE8-B9A0-75EFE4C74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99B4-4737-419C-9E1A-6122BB36073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A1D3-94CF-4BE8-B9A0-75EFE4C74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99B4-4737-419C-9E1A-6122BB36073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A1D3-94CF-4BE8-B9A0-75EFE4C74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99B4-4737-419C-9E1A-6122BB36073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A1D3-94CF-4BE8-B9A0-75EFE4C74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99B4-4737-419C-9E1A-6122BB36073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A1D3-94CF-4BE8-B9A0-75EFE4C74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99B4-4737-419C-9E1A-6122BB36073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A1D3-94CF-4BE8-B9A0-75EFE4C74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599B4-4737-419C-9E1A-6122BB360733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2A1D3-94CF-4BE8-B9A0-75EFE4C74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Artificial Intelligence</a:t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r>
              <a:rPr lang="en-US" dirty="0">
                <a:latin typeface="Arial" pitchFamily="34" charset="0"/>
                <a:cs typeface="Arial" pitchFamily="34" charset="0"/>
              </a:rPr>
              <a:t>Lecture No. 5 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environments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Single agent vs. </a:t>
            </a:r>
            <a:r>
              <a:rPr lang="en-US" b="1" dirty="0" err="1"/>
              <a:t>Multiagent</a:t>
            </a:r>
            <a:endParaRPr lang="en-US" b="1" dirty="0"/>
          </a:p>
          <a:p>
            <a:pPr lvl="1"/>
            <a:r>
              <a:rPr lang="en-US" dirty="0"/>
              <a:t>In the single agent environment there is only one agent</a:t>
            </a:r>
          </a:p>
          <a:p>
            <a:pPr lvl="2"/>
            <a:r>
              <a:rPr lang="en-US" dirty="0"/>
              <a:t>A computer software playing crossword puzzle</a:t>
            </a:r>
          </a:p>
          <a:p>
            <a:pPr lvl="1"/>
            <a:r>
              <a:rPr lang="en-US" dirty="0"/>
              <a:t>In </a:t>
            </a:r>
            <a:r>
              <a:rPr lang="en-US" dirty="0" err="1"/>
              <a:t>multiagent</a:t>
            </a:r>
            <a:r>
              <a:rPr lang="en-US" dirty="0"/>
              <a:t> systems, there are more than one active agents</a:t>
            </a:r>
          </a:p>
          <a:p>
            <a:pPr lvl="2"/>
            <a:r>
              <a:rPr lang="en-US" dirty="0"/>
              <a:t>Video games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0"/>
            <a:ext cx="2438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667000" y="1524000"/>
          <a:ext cx="6477000" cy="126111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8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3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1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Environment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Observable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Deterministic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Episodic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Static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Discrete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Agents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Chess with a clock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Chess without a clock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0" y="4648200"/>
            <a:ext cx="45720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Fully observable vs. partially observable </a:t>
            </a:r>
          </a:p>
          <a:p>
            <a:r>
              <a:rPr lang="en-US"/>
              <a:t>Deterministic vs. stochastic / strategic </a:t>
            </a:r>
          </a:p>
          <a:p>
            <a:r>
              <a:rPr lang="en-US"/>
              <a:t>Episodic vs. sequential </a:t>
            </a:r>
          </a:p>
          <a:p>
            <a:r>
              <a:rPr lang="en-US"/>
              <a:t>Static vs. dynamic </a:t>
            </a:r>
          </a:p>
          <a:p>
            <a:r>
              <a:rPr lang="en-US"/>
              <a:t>Discrete vs. continuous </a:t>
            </a:r>
          </a:p>
          <a:p>
            <a:r>
              <a:rPr lang="en-US"/>
              <a:t>Single agent vs. multiagent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cap="none" dirty="0">
                <a:solidFill>
                  <a:srgbClr val="FF0000"/>
                </a:solidFill>
                <a:latin typeface="Calibri"/>
              </a:rPr>
              <a:t>Environment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 </a:t>
            </a:r>
            <a:r>
              <a:rPr lang="en-US" sz="4400" cap="none" dirty="0">
                <a:solidFill>
                  <a:srgbClr val="FF0000"/>
                </a:solidFill>
                <a:latin typeface="Calibri"/>
              </a:rPr>
              <a:t>Examples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cap="none" dirty="0">
                <a:solidFill>
                  <a:srgbClr val="FF0000"/>
                </a:solidFill>
                <a:latin typeface="Calibri"/>
              </a:rPr>
              <a:t>Environment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 </a:t>
            </a:r>
            <a:r>
              <a:rPr lang="en-US" sz="4400" cap="none" dirty="0">
                <a:solidFill>
                  <a:srgbClr val="FF0000"/>
                </a:solidFill>
                <a:latin typeface="Calibri"/>
              </a:rPr>
              <a:t>Examples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447800"/>
            <a:ext cx="2133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2667000" y="1524000"/>
          <a:ext cx="6476999" cy="1259840"/>
        </p:xfrm>
        <a:graphic>
          <a:graphicData uri="http://schemas.openxmlformats.org/drawingml/2006/table">
            <a:tbl>
              <a:tblPr firstRow="1" bandRow="1"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76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49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0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36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Environment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Observable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Deterministic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Episodic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Static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Discrete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Agents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Chess with a clock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Fully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Strategic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Sequential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Semi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Discrete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Multi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Chess without a clock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Fully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Strategic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Sequential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Static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Discrete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Multi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0" y="4648200"/>
            <a:ext cx="43434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Fully observable vs. partially observable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Deterministic vs. stochastic / strategic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Episodic vs. sequential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Static vs. dynamic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Discrete vs. continuous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Single agent vs. multiagent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Environment Examples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0" y="5103813"/>
            <a:ext cx="3963988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Fully observable vs. partially observable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Deterministic vs. stochastic / strategic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Episodic vs. sequential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Static vs. dynamic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Discrete vs. continuous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Single agent vs. multiagent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524000"/>
            <a:ext cx="14097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667000" y="1524000"/>
          <a:ext cx="6477000" cy="1632585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8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3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1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Environment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Observable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Deterministic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Episodic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Static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Discrete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Agents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Chess with a clock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Fully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Strategic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Sequential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Semi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Discrete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Multi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Chess without a clock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Fully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Strategic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Sequential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Static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Discrete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Multi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Poker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Environment Examples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0" y="5103813"/>
            <a:ext cx="3963988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Fully observable vs. partially observable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Deterministic vs. stochastic / strategic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Episodic vs. sequential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Static vs. dynamic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Discrete vs. continuous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Single agent vs. multiagent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524000"/>
            <a:ext cx="14097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667000" y="1524000"/>
          <a:ext cx="6476999" cy="1630680"/>
        </p:xfrm>
        <a:graphic>
          <a:graphicData uri="http://schemas.openxmlformats.org/drawingml/2006/table">
            <a:tbl>
              <a:tblPr firstRow="1" bandRow="1"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76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49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0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36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Environment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Observable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Deterministic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Episodic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Static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Discrete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Agents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Chess with a clock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Fully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Strategic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Sequential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Semi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Discrete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Multi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Chess without a clock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Fully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Strategic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Sequential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Static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Discrete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Multi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Poker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Partial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Strategic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Sequential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Static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Discrete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Multi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Environment Examples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0" y="5103813"/>
            <a:ext cx="3963988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Fully observable vs. partially observable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Deterministic vs. stochastic / strategic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Episodic vs. sequential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Static vs. dynamic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Discrete vs. continuous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Single agent vs. multiagent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667000" y="1524000"/>
          <a:ext cx="6477000" cy="200406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8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3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1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Environment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Observable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Deterministic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Episodic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Static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Discrete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Agents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Chess with a clock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Fully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Strategic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Sequential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Semi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Discrete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Multi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Chess without a clock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Fully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Strategic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Sequential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Static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Discrete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Multi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Poker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Partial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Strategic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Sequential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Static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Discrete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Multi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Backgammon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0" y="3581400"/>
            <a:ext cx="4567238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Environment Examples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0" y="5103813"/>
            <a:ext cx="3963988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Fully observable vs. partially observable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Deterministic vs. stochastic / strategic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Episodic vs. sequential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Static vs. dynamic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Discrete vs. continuous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Single agent vs. multiagent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667000" y="1524000"/>
          <a:ext cx="6476999" cy="2148840"/>
        </p:xfrm>
        <a:graphic>
          <a:graphicData uri="http://schemas.openxmlformats.org/drawingml/2006/table">
            <a:tbl>
              <a:tblPr firstRow="1" bandRow="1"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76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49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0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36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Environment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Observable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Deterministic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Episodic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Static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Discrete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Agents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Chess with a clock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Fully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Strategic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Sequential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Semi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Discrete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Multi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Chess without a clock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Fully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Strategic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Sequential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Static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Discrete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Multi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Poker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Partial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Strategic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Sequential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Static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Discrete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Multi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Backgammon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Fully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Stochastic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Sequential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Static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Discrete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Multi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0" y="3581400"/>
            <a:ext cx="4567238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00200"/>
            <a:ext cx="2738438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Environment Examples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0" y="5103813"/>
            <a:ext cx="3963988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Fully observable vs. partially observable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Deterministic vs. stochastic / strategic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Episodic vs. sequential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Static vs. dynamic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Discrete vs. continuous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Single agent vs. multiagent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667000" y="1524000"/>
          <a:ext cx="6476999" cy="2667000"/>
        </p:xfrm>
        <a:graphic>
          <a:graphicData uri="http://schemas.openxmlformats.org/drawingml/2006/table">
            <a:tbl>
              <a:tblPr firstRow="1" bandRow="1"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76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49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0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36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Environment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Observable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Deterministic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Episodic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Static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Discrete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Agents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Chess with a clock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Fully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Strategic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Sequential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Semi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Discrete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Multi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Chess without a clock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Fully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Strategic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Sequential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Static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Discrete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Multi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Poker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Partial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Strategic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Sequential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Static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Discrete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Multi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Backgammon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Fully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Stochastic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Sequential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Static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Discrete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Multi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Taxi driving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Partial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Stochastic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Sequential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Dynamic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Continuous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Multi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Environment Examples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0" y="5103813"/>
            <a:ext cx="3963988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Fully observable vs. partially observable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Deterministic vs. stochastic / strategic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Episodic vs. sequential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Static vs. dynamic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Discrete vs. continuous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Single agent vs. multiagent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667000" y="1524000"/>
          <a:ext cx="6477000" cy="304038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8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3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1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Environment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Observable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Deterministic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Episodic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Static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Discrete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Agents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Chess with a clock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Fully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Strategic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Sequential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Semi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Discrete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Multi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Chess without a clock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Fully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Strategic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Sequential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Static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Discrete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Multi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Poker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Partial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Strategic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Sequential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Static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Discrete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Multi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Backgammon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Fully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Stochastic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Sequential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Static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Discrete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Multi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Taxi driving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Partial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Stochastic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Sequential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Dynamic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Continuous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Multi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Medical diagnosis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00200"/>
            <a:ext cx="161925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Environment Examples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0" y="5103813"/>
            <a:ext cx="3963988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Fully observable vs. partially observable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Deterministic vs. stochastic / strategic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Episodic vs. sequential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Static vs. dynamic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Discrete vs. continuous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Single agent vs. multiagent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667000" y="1524000"/>
          <a:ext cx="6476999" cy="3185160"/>
        </p:xfrm>
        <a:graphic>
          <a:graphicData uri="http://schemas.openxmlformats.org/drawingml/2006/table">
            <a:tbl>
              <a:tblPr firstRow="1" bandRow="1"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76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49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0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36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Environment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Observable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Deterministic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Episodic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Static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Discrete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Agents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Chess with a clock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Fully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Strategic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Sequential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Semi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Discrete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Multi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Chess without a clock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Fully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Strategic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Sequential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Static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Discrete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Multi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Poker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Partial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Strategic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Sequential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Static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Discrete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Multi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Backgammon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Fully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Stochastic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Sequential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Static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Discrete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Multi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Taxi driving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Partial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Stochastic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Sequential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Dynamic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Continuous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Multi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Medical diagnosis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Partial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Stochastic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Episodic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Static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Continuous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Single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00200"/>
            <a:ext cx="161925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Previous Lecture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an Intelligent agent?</a:t>
            </a:r>
          </a:p>
          <a:p>
            <a:r>
              <a:rPr lang="en-US" dirty="0"/>
              <a:t>Agents &amp; Environments</a:t>
            </a:r>
          </a:p>
          <a:p>
            <a:r>
              <a:rPr lang="en-US" dirty="0"/>
              <a:t>Performance measure</a:t>
            </a:r>
          </a:p>
          <a:p>
            <a:r>
              <a:rPr lang="en-US" dirty="0"/>
              <a:t>Environment</a:t>
            </a:r>
          </a:p>
          <a:p>
            <a:r>
              <a:rPr lang="en-US" dirty="0"/>
              <a:t>Actuators</a:t>
            </a:r>
          </a:p>
          <a:p>
            <a:r>
              <a:rPr lang="en-US" dirty="0"/>
              <a:t>Sensors</a:t>
            </a:r>
          </a:p>
          <a:p>
            <a:r>
              <a:rPr lang="en-GB" dirty="0"/>
              <a:t>Features of intelligent agents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76400"/>
            <a:ext cx="2743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Environment Examples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0" y="5103813"/>
            <a:ext cx="3963988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Fully observable vs. partially observable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Deterministic vs. stochastic / strategic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Episodic vs. sequential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Static vs. dynamic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Discrete vs. continuous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Single agent vs. multiagent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667000" y="1524000"/>
          <a:ext cx="6477000" cy="355854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8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3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1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Environment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Observable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Deterministic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Episodic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Static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Discrete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Agents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Chess with a clock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Fully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Strategic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Sequential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Semi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Discrete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Multi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Chess without a clock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Fully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Strategic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Sequential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Static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Discrete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Multi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Poker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Partial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Strategic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Sequential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Static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Discrete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Multi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Backgammon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Fully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Stochastic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Sequential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Static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Discrete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Multi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Taxi driving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Partial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Stochastic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Sequential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Dynamic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Continuous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Multi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Medical diagnosis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Partial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Stochastic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Episodic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Static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Continuous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Single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Image analysis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76400"/>
            <a:ext cx="2743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Environment Examples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667000" y="1524000"/>
          <a:ext cx="6476999" cy="3703320"/>
        </p:xfrm>
        <a:graphic>
          <a:graphicData uri="http://schemas.openxmlformats.org/drawingml/2006/table">
            <a:tbl>
              <a:tblPr firstRow="1" bandRow="1"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76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49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0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36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Environment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Observable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Deterministic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Episodic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Static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Discrete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Agents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Chess with a clock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Fully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Strategic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Sequential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Semi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Discrete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Multi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Chess without a clock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Fully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Strategic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Sequential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Static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Discrete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Multi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Poker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Partial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Strategic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Sequential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Static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Discrete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Multi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Backgammon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Fully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Stochastic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Sequential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Static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Discrete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Multi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Taxi driving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Partial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Stochastic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Sequential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Dynamic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Continuous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Multi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Medical diagnosis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Partial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Stochastic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Episodic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Static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Continuous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Single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Image analysis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Fully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Deterministic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Episodic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Semi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Discrete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Single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1" name="TextBox 6"/>
          <p:cNvSpPr txBox="1">
            <a:spLocks noChangeArrowheads="1"/>
          </p:cNvSpPr>
          <p:nvPr/>
        </p:nvSpPr>
        <p:spPr bwMode="auto">
          <a:xfrm>
            <a:off x="0" y="3584575"/>
            <a:ext cx="2514600" cy="289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Fully observable vs. partially observable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Deterministic vs. stochastic / strategic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Episodic vs. sequential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Static vs. dynamic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Discrete vs. continuous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Single agent vs.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multiagent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Environment Examples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0" y="3810000"/>
            <a:ext cx="2514600" cy="289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Fully observable vs. partially observable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Deterministic vs. stochastic / strategic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Episodic vs. sequential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Static vs. dynamic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Discrete vs. continuous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Single agent vs.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multiagent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667000" y="1524000"/>
          <a:ext cx="6477000" cy="40767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8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3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1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Environment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Observable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Deterministic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Episodic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Static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Discrete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Agents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Chess with a clock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Fully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Strategic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Sequential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Semi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Discrete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Multi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Chess without a clock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Fully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Strategic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Sequential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Static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Discrete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Multi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Poker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Partial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Strategic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Sequential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Static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Discrete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Multi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Backgammon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Fully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Stochastic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Sequential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Static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Discrete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Multi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Taxi driving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Partial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Stochastic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Sequential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Dynamic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Continuous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Multi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Medical diagnosis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Partial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Stochastic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Episodic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Static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Continuous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Single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Image analysis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Fully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Deterministic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Episodic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Semi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Discrete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Single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Robot part picking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828800"/>
            <a:ext cx="142875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Environment Examples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152400" y="3810000"/>
            <a:ext cx="2514600" cy="289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Fully observable vs. partially observable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Deterministic vs. stochastic / strategic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Episodic vs. sequential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Static vs. dynamic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Discrete vs. continuous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Single agent vs.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multiagent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667000" y="1524000"/>
          <a:ext cx="6476999" cy="4221480"/>
        </p:xfrm>
        <a:graphic>
          <a:graphicData uri="http://schemas.openxmlformats.org/drawingml/2006/table">
            <a:tbl>
              <a:tblPr firstRow="1" bandRow="1"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76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49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0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36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Environment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Observable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Deterministic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Episodic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Static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Discrete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Agents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Chess with a clock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Fully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Strategic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Sequential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Semi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Discrete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Multi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Chess without a clock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Fully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Strategic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Sequential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Static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Discrete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Multi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Poker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Partial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Strategic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Sequential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Static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Discrete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Multi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Backgammon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Fully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Stochastic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Sequential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Static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Discrete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Multi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Taxi driving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Partial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Stochastic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Sequential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Dynamic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Continuous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Multi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Medical diagnosis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Partial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Stochastic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Episodic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Static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Continuous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Single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Image analysis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Fully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Deterministic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Episodic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Semi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Discrete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Single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Robot part picking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Fully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Deterministic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Episodic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Semi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Discrete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Single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828800"/>
            <a:ext cx="142875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Environment Examples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0" y="3733800"/>
            <a:ext cx="2514600" cy="289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Fully observable vs. partially observable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Deterministic vs. stochastic / strategic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Episodic vs. sequential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Static vs. dynamic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Discrete vs. continuous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Single agent vs.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multiagent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667000" y="1524000"/>
          <a:ext cx="6477000" cy="4741545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8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3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1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Environment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Observable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Deterministic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Episodic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Static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Discrete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Agents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B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Chess with a clock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Fully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Strategic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Sequential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Semi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Discrete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Multi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Chess without a clock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Fully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Strategic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Sequential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Static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Discrete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Multi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Poker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Partial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Strategic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Sequential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Static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Discrete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Multi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Backgammon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Fully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Stochastic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Sequential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Static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Discrete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Multi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Taxi driving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Partial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Stochastic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Sequential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Dynamic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Continuous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Multi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Medical diagnosis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Partial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Stochastic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Episodic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Static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Continuous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Single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Image analysis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Fully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Deterministic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Episodic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Semi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Discrete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Single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Robot part picking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Fully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Deterministic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Episodic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Semi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Discrete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Single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147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Interactive English tutor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2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676400"/>
            <a:ext cx="213360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Environment Examples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0" y="3657600"/>
            <a:ext cx="2514600" cy="289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Fully observable vs. partially observable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Deterministic vs. stochastic / strategic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Episodic vs. sequential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Static vs. dynamic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Discrete vs. continuous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Single agent vs.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multiagent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667000" y="1524000"/>
          <a:ext cx="6476999" cy="4739640"/>
        </p:xfrm>
        <a:graphic>
          <a:graphicData uri="http://schemas.openxmlformats.org/drawingml/2006/table">
            <a:tbl>
              <a:tblPr firstRow="1" bandRow="1"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76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49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0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36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Environment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Observable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Deterministic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Episodic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Static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Discrete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Agents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Chess with a clock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Fully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Strategic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Sequential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Semi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Discrete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Multi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Chess without a clock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Fully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Strategic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Sequential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Static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Discrete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Multi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Poker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Partial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Strategic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Sequential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Static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Discrete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Multi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Backgammon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Fully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Stochastic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Sequential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Static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Discrete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Multi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Taxi driving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Partial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Stochastic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Sequential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Dynamic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Continuous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Multi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Medical diagnosis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Partial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Stochastic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Episodic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Static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Continuous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Single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Image analysis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Fully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Deterministic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Episodic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Semi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Discrete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Single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Robot part picking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Fully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Deterministic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Episodic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Semi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Discrete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Single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Interactive English tutor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Partial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Stochastic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Sequential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Dynamic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Discrete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/>
                        <a:t>Multi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676400"/>
            <a:ext cx="213360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>
                <a:ea typeface="ＭＳ Ｐゴシック" pitchFamily="34" charset="-128"/>
              </a:rPr>
              <a:t>Agent types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34" charset="-128"/>
              </a:rPr>
              <a:t>Four basic types in order of increasing generalization:</a:t>
            </a:r>
          </a:p>
          <a:p>
            <a:pPr lvl="1" eaLnBrk="1" hangingPunct="1"/>
            <a:r>
              <a:rPr lang="en-US" dirty="0">
                <a:ea typeface="ＭＳ Ｐゴシック" pitchFamily="34" charset="-128"/>
              </a:rPr>
              <a:t>Simple reflex agents	</a:t>
            </a:r>
          </a:p>
          <a:p>
            <a:pPr lvl="1" eaLnBrk="1" hangingPunct="1"/>
            <a:r>
              <a:rPr lang="en-US" dirty="0">
                <a:ea typeface="ＭＳ Ｐゴシック" pitchFamily="34" charset="-128"/>
              </a:rPr>
              <a:t> Reflex agents with state/model</a:t>
            </a:r>
          </a:p>
          <a:p>
            <a:pPr lvl="1" eaLnBrk="1" hangingPunct="1"/>
            <a:r>
              <a:rPr lang="en-US" dirty="0">
                <a:ea typeface="ＭＳ Ｐゴシック" pitchFamily="34" charset="-128"/>
              </a:rPr>
              <a:t>Goal-based agents</a:t>
            </a:r>
          </a:p>
          <a:p>
            <a:pPr lvl="1" eaLnBrk="1" hangingPunct="1"/>
            <a:r>
              <a:rPr lang="en-US" dirty="0">
                <a:ea typeface="ＭＳ Ｐゴシック" pitchFamily="34" charset="-128"/>
              </a:rPr>
              <a:t>Utility-based agents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33338"/>
            <a:ext cx="8610600" cy="1414462"/>
          </a:xfrm>
          <a:ln/>
        </p:spPr>
        <p:txBody>
          <a:bodyPr rIns="130174"/>
          <a:lstStyle/>
          <a:p>
            <a:r>
              <a:rPr lang="en-US" dirty="0"/>
              <a:t>Simple Reflex Agent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228600" y="1447800"/>
            <a:ext cx="8839200" cy="5207000"/>
          </a:xfrm>
          <a:prstGeom prst="rect">
            <a:avLst/>
          </a:prstGeom>
          <a:ln/>
        </p:spPr>
        <p:txBody>
          <a:bodyPr vert="horz" rIns="130174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Instead of specifying individual mappings in an explicit table, common input-output associations are recorded</a:t>
            </a:r>
          </a:p>
          <a:p>
            <a:pPr marL="723900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Requires processing of percepts to achieve some abstraction</a:t>
            </a:r>
          </a:p>
          <a:p>
            <a:pPr marL="723900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Frequent method of specification is through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condition-action rules</a:t>
            </a:r>
          </a:p>
          <a:p>
            <a:pPr marL="1066800" marR="0" lvl="2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old" charset="0"/>
                <a:ea typeface="+mn-ea"/>
                <a:cs typeface="Arial Bold" charset="0"/>
                <a:sym typeface="Arial Bold" charset="0"/>
              </a:rPr>
              <a:t>if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Italic" charset="0"/>
                <a:ea typeface="+mn-ea"/>
                <a:cs typeface="Arial Italic" charset="0"/>
                <a:sym typeface="Arial Italic" charset="0"/>
              </a:rPr>
              <a:t>percept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old" charset="0"/>
                <a:ea typeface="+mn-ea"/>
                <a:cs typeface="Arial Bold" charset="0"/>
                <a:sym typeface="Arial Bold" charset="0"/>
              </a:rPr>
              <a:t>then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Italic" charset="0"/>
                <a:ea typeface="+mn-ea"/>
                <a:cs typeface="Arial Italic" charset="0"/>
                <a:sym typeface="Arial Italic" charset="0"/>
              </a:rPr>
              <a:t>action</a:t>
            </a:r>
          </a:p>
          <a:p>
            <a:pPr marL="1066800" marR="0" lvl="2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tabLst/>
              <a:defRPr/>
            </a:pPr>
            <a:r>
              <a:rPr lang="en-US" sz="2000" b="1" dirty="0">
                <a:latin typeface="Arial Italic" charset="0"/>
                <a:cs typeface="Arial Italic" charset="0"/>
                <a:sym typeface="Arial Italic" charset="0"/>
              </a:rPr>
              <a:t>If</a:t>
            </a:r>
            <a:r>
              <a:rPr lang="en-US" sz="2000" dirty="0">
                <a:latin typeface="Arial Italic" charset="0"/>
                <a:cs typeface="Arial Italic" charset="0"/>
                <a:sym typeface="Arial Italic" charset="0"/>
              </a:rPr>
              <a:t> car-in-front-is-braking </a:t>
            </a:r>
            <a:r>
              <a:rPr lang="en-US" sz="2000" b="1" dirty="0">
                <a:latin typeface="Arial Italic" charset="0"/>
                <a:cs typeface="Arial Italic" charset="0"/>
                <a:sym typeface="Arial Italic" charset="0"/>
              </a:rPr>
              <a:t>then</a:t>
            </a:r>
            <a:r>
              <a:rPr lang="en-US" sz="2000" dirty="0">
                <a:latin typeface="Arial Italic" charset="0"/>
                <a:cs typeface="Arial Italic" charset="0"/>
                <a:sym typeface="Arial Italic" charset="0"/>
              </a:rPr>
              <a:t> initiate-braking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Italic" charset="0"/>
                <a:ea typeface="+mn-ea"/>
                <a:cs typeface="Arial Italic" charset="0"/>
                <a:sym typeface="Arial Italic" charset="0"/>
              </a:rPr>
              <a:t>		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Italic" charset="0"/>
              <a:ea typeface="+mn-ea"/>
              <a:cs typeface="+mn-cs"/>
              <a:sym typeface="Arial Italic" charset="0"/>
            </a:endParaRPr>
          </a:p>
          <a:p>
            <a:pPr marL="723900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Similar  to innate reflexes or learned responses in humans</a:t>
            </a:r>
          </a:p>
          <a:p>
            <a:pPr marL="723900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Efficient implementation, but limited power</a:t>
            </a:r>
          </a:p>
          <a:p>
            <a:pPr marL="1066800" marR="0" lvl="2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Environment must be fully observable</a:t>
            </a:r>
          </a:p>
          <a:p>
            <a:pPr marL="1066800" marR="0" lvl="2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Easily  runs into infinite loops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reflex agents</a:t>
            </a:r>
          </a:p>
        </p:txBody>
      </p:sp>
      <p:pic>
        <p:nvPicPr>
          <p:cNvPr id="71683" name="Picture 3" descr="simple-reflex-agent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371600"/>
            <a:ext cx="8153400" cy="5191125"/>
          </a:xfrm>
          <a:noFill/>
          <a:ln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Reflex Agent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function </a:t>
            </a:r>
            <a:r>
              <a:rPr lang="en-US"/>
              <a:t>SIMPLE-REFLEX-AGENT (</a:t>
            </a:r>
            <a:r>
              <a:rPr lang="en-US" i="1"/>
              <a:t>percept</a:t>
            </a:r>
            <a:r>
              <a:rPr lang="en-US"/>
              <a:t>) </a:t>
            </a:r>
            <a:r>
              <a:rPr lang="en-US" b="1"/>
              <a:t>returns</a:t>
            </a:r>
            <a:r>
              <a:rPr lang="en-US"/>
              <a:t> action</a:t>
            </a:r>
          </a:p>
          <a:p>
            <a:pPr lvl="1"/>
            <a:r>
              <a:rPr lang="en-US" b="1"/>
              <a:t>static</a:t>
            </a:r>
            <a:r>
              <a:rPr lang="en-US"/>
              <a:t>: </a:t>
            </a:r>
            <a:r>
              <a:rPr lang="en-US" i="1"/>
              <a:t>rules</a:t>
            </a:r>
            <a:r>
              <a:rPr lang="en-US"/>
              <a:t>, a set of condition-action rules</a:t>
            </a:r>
          </a:p>
          <a:p>
            <a:pPr lvl="1"/>
            <a:endParaRPr lang="en-US"/>
          </a:p>
          <a:p>
            <a:pPr lvl="1"/>
            <a:r>
              <a:rPr lang="en-US" i="1"/>
              <a:t>state </a:t>
            </a:r>
            <a:r>
              <a:rPr lang="en-US">
                <a:cs typeface="Arial" charset="0"/>
              </a:rPr>
              <a:t>← INTERPRET-INPUT (</a:t>
            </a:r>
            <a:r>
              <a:rPr lang="en-US" i="1">
                <a:cs typeface="Arial" charset="0"/>
              </a:rPr>
              <a:t>percept</a:t>
            </a:r>
            <a:r>
              <a:rPr lang="en-US">
                <a:cs typeface="Arial" charset="0"/>
              </a:rPr>
              <a:t>)</a:t>
            </a:r>
          </a:p>
          <a:p>
            <a:pPr lvl="1"/>
            <a:r>
              <a:rPr lang="en-US" i="1">
                <a:cs typeface="Arial" charset="0"/>
              </a:rPr>
              <a:t>rule</a:t>
            </a:r>
            <a:r>
              <a:rPr lang="en-US">
                <a:cs typeface="Arial" charset="0"/>
              </a:rPr>
              <a:t> ← RULE-MATCH (</a:t>
            </a:r>
            <a:r>
              <a:rPr lang="en-US" i="1">
                <a:cs typeface="Arial" charset="0"/>
              </a:rPr>
              <a:t>state, rules</a:t>
            </a:r>
            <a:r>
              <a:rPr lang="en-US">
                <a:cs typeface="Arial" charset="0"/>
              </a:rPr>
              <a:t>)</a:t>
            </a:r>
          </a:p>
          <a:p>
            <a:pPr lvl="1"/>
            <a:r>
              <a:rPr lang="en-US" i="1">
                <a:cs typeface="Arial" charset="0"/>
              </a:rPr>
              <a:t>action </a:t>
            </a:r>
            <a:r>
              <a:rPr lang="en-US">
                <a:cs typeface="Arial" charset="0"/>
              </a:rPr>
              <a:t>← RULE-ACTION [</a:t>
            </a:r>
            <a:r>
              <a:rPr lang="en-US" i="1">
                <a:cs typeface="Arial" charset="0"/>
              </a:rPr>
              <a:t>rule</a:t>
            </a:r>
            <a:r>
              <a:rPr lang="en-US">
                <a:cs typeface="Arial" charset="0"/>
              </a:rPr>
              <a:t>]</a:t>
            </a:r>
          </a:p>
          <a:p>
            <a:pPr lvl="1"/>
            <a:r>
              <a:rPr lang="en-US" b="1">
                <a:cs typeface="Arial" charset="0"/>
              </a:rPr>
              <a:t>return</a:t>
            </a:r>
            <a:r>
              <a:rPr lang="en-US">
                <a:cs typeface="Arial" charset="0"/>
              </a:rPr>
              <a:t> </a:t>
            </a:r>
            <a:r>
              <a:rPr lang="en-US" i="1">
                <a:cs typeface="Arial" charset="0"/>
              </a:rPr>
              <a:t>action</a:t>
            </a:r>
            <a:endParaRPr lang="en-US" b="1"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Lecture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Different types of Environments</a:t>
            </a:r>
          </a:p>
          <a:p>
            <a:r>
              <a:rPr lang="en-US" dirty="0"/>
              <a:t>IA examples based on Environment</a:t>
            </a:r>
          </a:p>
          <a:p>
            <a:r>
              <a:rPr lang="en-US" dirty="0">
                <a:ea typeface="ＭＳ Ｐゴシック" pitchFamily="34" charset="-128"/>
              </a:rPr>
              <a:t>Agent types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reflex agent..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which works by finding a rule whose condition matches the current situation and then doing the action associated with that rule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Reflex agents with state/model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Evan a little bit of un </a:t>
            </a:r>
            <a:r>
              <a:rPr lang="en-US" dirty="0" err="1"/>
              <a:t>observability</a:t>
            </a:r>
            <a:r>
              <a:rPr lang="en-US" dirty="0"/>
              <a:t> can cause serious trouble.</a:t>
            </a:r>
          </a:p>
          <a:p>
            <a:pPr lvl="1"/>
            <a:r>
              <a:rPr lang="en-US" dirty="0"/>
              <a:t>The braking rule given earlier assumes that the condition </a:t>
            </a:r>
            <a:r>
              <a:rPr lang="en-US" i="1" dirty="0"/>
              <a:t>car-in-front-is-braking</a:t>
            </a:r>
            <a:r>
              <a:rPr lang="en-US" dirty="0"/>
              <a:t> can be determined from the current percept – the current video image.</a:t>
            </a:r>
          </a:p>
          <a:p>
            <a:r>
              <a:rPr lang="en-US" dirty="0"/>
              <a:t>More advanced techniques would require the maintenance of some kind of </a:t>
            </a:r>
            <a:r>
              <a:rPr lang="en-US" b="1" dirty="0">
                <a:solidFill>
                  <a:srgbClr val="FF0000"/>
                </a:solidFill>
              </a:rPr>
              <a:t> internal state</a:t>
            </a:r>
            <a:r>
              <a:rPr lang="en-US" dirty="0"/>
              <a:t> to choose an action.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33338"/>
            <a:ext cx="8610600" cy="1414462"/>
          </a:xfrm>
          <a:ln/>
        </p:spPr>
        <p:txBody>
          <a:bodyPr rIns="130174"/>
          <a:lstStyle/>
          <a:p>
            <a:r>
              <a:rPr lang="en-US" dirty="0">
                <a:ea typeface="ＭＳ Ｐゴシック" pitchFamily="34" charset="-128"/>
              </a:rPr>
              <a:t>Reflex agents with state/model</a:t>
            </a:r>
            <a:endParaRPr lang="en-US" dirty="0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228600" y="1447800"/>
            <a:ext cx="8839200" cy="5207000"/>
          </a:xfrm>
          <a:prstGeom prst="rect">
            <a:avLst/>
          </a:prstGeom>
          <a:ln/>
        </p:spPr>
        <p:txBody>
          <a:bodyPr vert="horz" rIns="130174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 internal state maintains important information from previous percepts</a:t>
            </a:r>
          </a:p>
          <a:p>
            <a:pPr marL="723900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Sensors only provide a partial picture of the environment</a:t>
            </a:r>
          </a:p>
          <a:p>
            <a:pPr marL="723900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Helps with some partially observable environments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internal states reflects the agent’s knowledge about the world</a:t>
            </a:r>
          </a:p>
          <a:p>
            <a:pPr marL="723900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knowledge is called a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Italic" charset="0"/>
                <a:ea typeface="+mn-ea"/>
                <a:cs typeface="Arial Italic" charset="0"/>
                <a:sym typeface="Arial Italic" charset="0"/>
              </a:rPr>
              <a:t>model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Italic" charset="0"/>
              <a:ea typeface="+mn-ea"/>
              <a:cs typeface="+mn-cs"/>
              <a:sym typeface="Arial Italic" charset="0"/>
            </a:endParaRPr>
          </a:p>
          <a:p>
            <a:pPr marL="723900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May contain information about changes in the world</a:t>
            </a:r>
          </a:p>
          <a:p>
            <a:pPr marL="1066800" marR="0" lvl="2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shade val="75000"/>
                </a:schemeClr>
              </a:buClr>
              <a:buSzPct val="60000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Model-based reflex agents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Required information:</a:t>
            </a:r>
          </a:p>
          <a:p>
            <a:pPr lvl="1"/>
            <a:r>
              <a:rPr lang="en-US" dirty="0"/>
              <a:t>How the world evolves independently of the agent?</a:t>
            </a:r>
          </a:p>
          <a:p>
            <a:pPr lvl="2"/>
            <a:r>
              <a:rPr lang="en-US" dirty="0"/>
              <a:t>An overtaking car generally will be closer behind than it was a moment ago.</a:t>
            </a:r>
          </a:p>
          <a:p>
            <a:pPr lvl="2"/>
            <a:r>
              <a:rPr lang="en-US" dirty="0"/>
              <a:t>The current percept is combined with the old internal state to generate the updated description of the current state.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/>
          <a:lstStyle/>
          <a:p>
            <a:r>
              <a:rPr lang="en-US" dirty="0"/>
              <a:t>Model-based reflex agents</a:t>
            </a:r>
          </a:p>
        </p:txBody>
      </p:sp>
      <p:pic>
        <p:nvPicPr>
          <p:cNvPr id="78851" name="Picture 3" descr="reflex+state-agent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9600" y="1219200"/>
            <a:ext cx="8001000" cy="5092700"/>
          </a:xfrm>
          <a:noFill/>
          <a:ln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Model-based reflex agents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b="1"/>
              <a:t>function</a:t>
            </a:r>
            <a:r>
              <a:rPr lang="en-US" sz="2800"/>
              <a:t> REFLEX-AGENT-WITH-STATE (</a:t>
            </a:r>
            <a:r>
              <a:rPr lang="en-US" sz="2800" i="1"/>
              <a:t>percept</a:t>
            </a:r>
            <a:r>
              <a:rPr lang="en-US" sz="2800"/>
              <a:t>) </a:t>
            </a:r>
            <a:r>
              <a:rPr lang="en-US" sz="2800" b="1"/>
              <a:t>returns</a:t>
            </a:r>
            <a:r>
              <a:rPr lang="en-US" sz="2800"/>
              <a:t> an </a:t>
            </a:r>
            <a:r>
              <a:rPr lang="en-US" sz="2800" i="1"/>
              <a:t>action</a:t>
            </a:r>
            <a:endParaRPr lang="en-US" sz="2800"/>
          </a:p>
          <a:p>
            <a:pPr lvl="1">
              <a:lnSpc>
                <a:spcPct val="90000"/>
              </a:lnSpc>
            </a:pPr>
            <a:r>
              <a:rPr lang="en-US" sz="2400" b="1"/>
              <a:t>static</a:t>
            </a:r>
            <a:r>
              <a:rPr lang="en-US" sz="2400"/>
              <a:t>: </a:t>
            </a:r>
            <a:r>
              <a:rPr lang="en-US" sz="2400" i="1"/>
              <a:t>state</a:t>
            </a:r>
            <a:r>
              <a:rPr lang="en-US" sz="2400"/>
              <a:t>, a description of the current world state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b="1"/>
              <a:t>			</a:t>
            </a:r>
            <a:r>
              <a:rPr lang="en-US" sz="2400" i="1"/>
              <a:t>rules</a:t>
            </a:r>
            <a:r>
              <a:rPr lang="en-US" sz="2400"/>
              <a:t>, a set of condition-action rules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/>
              <a:t>			</a:t>
            </a:r>
            <a:r>
              <a:rPr lang="en-US" sz="2400" i="1"/>
              <a:t>action</a:t>
            </a:r>
            <a:r>
              <a:rPr lang="en-US" sz="2400"/>
              <a:t>, the most recent action, initially none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2400"/>
          </a:p>
          <a:p>
            <a:pPr lvl="1">
              <a:lnSpc>
                <a:spcPct val="90000"/>
              </a:lnSpc>
            </a:pPr>
            <a:r>
              <a:rPr lang="en-US" sz="2400" i="1"/>
              <a:t>state</a:t>
            </a:r>
            <a:r>
              <a:rPr lang="en-US" sz="2400"/>
              <a:t> </a:t>
            </a:r>
            <a:r>
              <a:rPr lang="en-US" sz="2400">
                <a:cs typeface="Arial" charset="0"/>
              </a:rPr>
              <a:t>← UPDATE-STATE (</a:t>
            </a:r>
            <a:r>
              <a:rPr lang="en-US" sz="2400" i="1">
                <a:cs typeface="Arial" charset="0"/>
              </a:rPr>
              <a:t>state, </a:t>
            </a:r>
            <a:r>
              <a:rPr lang="en-US" sz="2400">
                <a:cs typeface="Arial" charset="0"/>
              </a:rPr>
              <a:t>action, percept)</a:t>
            </a:r>
          </a:p>
          <a:p>
            <a:pPr lvl="1">
              <a:lnSpc>
                <a:spcPct val="90000"/>
              </a:lnSpc>
            </a:pPr>
            <a:r>
              <a:rPr lang="en-US" sz="2400" i="1">
                <a:cs typeface="Arial" charset="0"/>
              </a:rPr>
              <a:t>rule</a:t>
            </a:r>
            <a:r>
              <a:rPr lang="en-US" sz="2400">
                <a:cs typeface="Arial" charset="0"/>
              </a:rPr>
              <a:t> ← RULE-MATCH (</a:t>
            </a:r>
            <a:r>
              <a:rPr lang="en-US" sz="2400" i="1">
                <a:cs typeface="Arial" charset="0"/>
              </a:rPr>
              <a:t>state, rules</a:t>
            </a:r>
            <a:r>
              <a:rPr lang="en-US" sz="2400">
                <a:cs typeface="Arial" charset="0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sz="2400" i="1">
                <a:cs typeface="Arial" charset="0"/>
              </a:rPr>
              <a:t>action</a:t>
            </a:r>
            <a:r>
              <a:rPr lang="en-US" sz="2400">
                <a:cs typeface="Arial" charset="0"/>
              </a:rPr>
              <a:t> ← RULE-ACTION [</a:t>
            </a:r>
            <a:r>
              <a:rPr lang="en-US" sz="2400" i="1">
                <a:cs typeface="Arial" charset="0"/>
              </a:rPr>
              <a:t>rule</a:t>
            </a:r>
            <a:r>
              <a:rPr lang="en-US" sz="2400">
                <a:cs typeface="Arial" charset="0"/>
              </a:rPr>
              <a:t>]</a:t>
            </a:r>
          </a:p>
          <a:p>
            <a:pPr lvl="1">
              <a:lnSpc>
                <a:spcPct val="90000"/>
              </a:lnSpc>
            </a:pPr>
            <a:r>
              <a:rPr lang="en-US" sz="2400" i="1">
                <a:cs typeface="Arial" charset="0"/>
              </a:rPr>
              <a:t>state</a:t>
            </a:r>
            <a:r>
              <a:rPr lang="en-US" sz="2400">
                <a:cs typeface="Arial" charset="0"/>
              </a:rPr>
              <a:t> ← UPDATE-STATE (</a:t>
            </a:r>
            <a:r>
              <a:rPr lang="en-US" sz="2400" i="1">
                <a:cs typeface="Arial" charset="0"/>
              </a:rPr>
              <a:t>state, action</a:t>
            </a:r>
            <a:r>
              <a:rPr lang="en-US" sz="2400">
                <a:cs typeface="Arial" charset="0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sz="2400" b="1">
                <a:cs typeface="Arial" charset="0"/>
              </a:rPr>
              <a:t>return </a:t>
            </a:r>
            <a:r>
              <a:rPr lang="en-US" sz="2400" i="1">
                <a:cs typeface="Arial" charset="0"/>
              </a:rPr>
              <a:t>action</a:t>
            </a:r>
            <a:endParaRPr lang="en-US" sz="2400" b="1">
              <a:cs typeface="Arial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Goal-based agent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Merely knowing about the current state of the environment is not always enough to decide what to do next.</a:t>
            </a:r>
          </a:p>
          <a:p>
            <a:r>
              <a:rPr lang="en-US"/>
              <a:t>The right decision depends on where the taxi is trying to get to.</a:t>
            </a:r>
          </a:p>
          <a:p>
            <a:r>
              <a:rPr lang="en-US"/>
              <a:t>So the </a:t>
            </a:r>
            <a:r>
              <a:rPr lang="en-US">
                <a:solidFill>
                  <a:srgbClr val="FF0000"/>
                </a:solidFill>
              </a:rPr>
              <a:t>goal</a:t>
            </a:r>
            <a:r>
              <a:rPr lang="en-US"/>
              <a:t> information is also needed.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Goal-based agent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Goal-based agents are far more flexible.</a:t>
            </a:r>
          </a:p>
          <a:p>
            <a:pPr lvl="1"/>
            <a:r>
              <a:rPr lang="en-US" dirty="0"/>
              <a:t>If it starts to rain, the agent adjusts itself to the changed circumstances, since it also looks at the way its actions would affect its goals (remember doing the right thing).</a:t>
            </a:r>
          </a:p>
          <a:p>
            <a:pPr lvl="1"/>
            <a:r>
              <a:rPr lang="en-US" dirty="0"/>
              <a:t>For the reflex agent we would have to rewrite a large number of condition-action rules.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Goal-based agents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
</a:t>
            </a:r>
          </a:p>
        </p:txBody>
      </p:sp>
      <p:pic>
        <p:nvPicPr>
          <p:cNvPr id="79876" name="Picture 4" descr="goal-based-agent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4800" y="1295400"/>
            <a:ext cx="8229600" cy="5238750"/>
          </a:xfrm>
          <a:noFill/>
          <a:ln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Utility-based agents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Goals are not really enough to generate </a:t>
            </a:r>
            <a:r>
              <a:rPr lang="en-US">
                <a:solidFill>
                  <a:srgbClr val="FF0000"/>
                </a:solidFill>
              </a:rPr>
              <a:t>high-quality</a:t>
            </a:r>
            <a:r>
              <a:rPr lang="en-US"/>
              <a:t> behavior.</a:t>
            </a:r>
          </a:p>
          <a:p>
            <a:pPr eaLnBrk="1" hangingPunct="1"/>
            <a:r>
              <a:rPr lang="en-US"/>
              <a:t>There are many ways to reach the destination, but some are qualitatively better than others.</a:t>
            </a:r>
          </a:p>
          <a:p>
            <a:pPr lvl="1" eaLnBrk="1" hangingPunct="1"/>
            <a:r>
              <a:rPr lang="en-US"/>
              <a:t>More safe</a:t>
            </a:r>
          </a:p>
          <a:p>
            <a:pPr lvl="1" eaLnBrk="1" hangingPunct="1"/>
            <a:r>
              <a:rPr lang="en-US"/>
              <a:t>Shorter</a:t>
            </a:r>
          </a:p>
          <a:p>
            <a:pPr lvl="1" eaLnBrk="1" hangingPunct="1"/>
            <a:r>
              <a:rPr lang="en-US"/>
              <a:t>Less expensive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Environments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/>
            <a:r>
              <a:rPr lang="en-US" dirty="0"/>
              <a:t>Actions are done by the agent on the environment.</a:t>
            </a:r>
          </a:p>
          <a:p>
            <a:pPr eaLnBrk="1" hangingPunct="1"/>
            <a:r>
              <a:rPr lang="en-US" dirty="0"/>
              <a:t>Environment provides percepts to the agent.</a:t>
            </a:r>
          </a:p>
          <a:p>
            <a:r>
              <a:rPr lang="en-US" dirty="0"/>
              <a:t>Determine  to a large degree the interaction between the “outside world” and the agent</a:t>
            </a:r>
          </a:p>
          <a:p>
            <a:pPr marL="723900" lvl="1"/>
            <a:r>
              <a:rPr lang="en-US" dirty="0"/>
              <a:t>the “outside world” is not necessarily the “real world” as we perceive it</a:t>
            </a:r>
          </a:p>
          <a:p>
            <a:pPr marL="1066800" lvl="2"/>
            <a:r>
              <a:rPr lang="en-US" dirty="0"/>
              <a:t>it may be a real or virtual environment the agent lives in </a:t>
            </a:r>
          </a:p>
          <a:p>
            <a:r>
              <a:rPr lang="en-US" dirty="0"/>
              <a:t>In  many  cases, environments are implemented within computers</a:t>
            </a:r>
          </a:p>
          <a:p>
            <a:pPr marL="723900" lvl="1"/>
            <a:r>
              <a:rPr lang="en-US" dirty="0"/>
              <a:t>They  may or may not have a close correspondence to the “real world”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Utility-based agent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We say that if one world state is preferred to another, then it has higher </a:t>
            </a:r>
            <a:r>
              <a:rPr lang="en-US" i="1">
                <a:solidFill>
                  <a:srgbClr val="FF0000"/>
                </a:solidFill>
              </a:rPr>
              <a:t>utility</a:t>
            </a:r>
            <a:r>
              <a:rPr lang="en-US"/>
              <a:t> for the agent.</a:t>
            </a:r>
          </a:p>
          <a:p>
            <a:pPr eaLnBrk="1" hangingPunct="1"/>
            <a:r>
              <a:rPr lang="en-US"/>
              <a:t>Utility is a function that maps a state onto a real number.</a:t>
            </a:r>
          </a:p>
          <a:p>
            <a:pPr lvl="1" eaLnBrk="1" hangingPunct="1"/>
            <a:r>
              <a:rPr lang="en-US"/>
              <a:t>state </a:t>
            </a:r>
            <a:r>
              <a:rPr lang="en-US">
                <a:cs typeface="Arial" charset="0"/>
              </a:rPr>
              <a:t>→ R</a:t>
            </a:r>
          </a:p>
          <a:p>
            <a:pPr eaLnBrk="1" hangingPunct="1"/>
            <a:r>
              <a:rPr lang="en-US">
                <a:cs typeface="Arial" charset="0"/>
              </a:rPr>
              <a:t>Any rational agent possesses a utility function.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Utility-based agents</a:t>
            </a:r>
          </a:p>
        </p:txBody>
      </p:sp>
      <p:pic>
        <p:nvPicPr>
          <p:cNvPr id="56323" name="Picture 3" descr="utility-based-agent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4800" y="1295400"/>
            <a:ext cx="8382000" cy="5335588"/>
          </a:xfr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  <a:noFill/>
          <a:ln/>
        </p:spPr>
        <p:txBody>
          <a:bodyPr/>
          <a:lstStyle/>
          <a:p>
            <a:r>
              <a:rPr lang="en-US" dirty="0"/>
              <a:t>Summery of Today’s Lecture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848600" cy="5638800"/>
          </a:xfrm>
          <a:noFill/>
          <a:ln/>
        </p:spPr>
        <p:txBody>
          <a:bodyPr>
            <a:noAutofit/>
          </a:bodyPr>
          <a:lstStyle/>
          <a:p>
            <a:r>
              <a:rPr lang="en-US" sz="2800" dirty="0"/>
              <a:t>Different types of Environments</a:t>
            </a:r>
          </a:p>
          <a:p>
            <a:endParaRPr lang="en-US" sz="2800" dirty="0"/>
          </a:p>
          <a:p>
            <a:r>
              <a:rPr lang="en-US" sz="2800" dirty="0"/>
              <a:t>IA examples based on Environment</a:t>
            </a:r>
          </a:p>
          <a:p>
            <a:r>
              <a:rPr lang="en-US" sz="2800" dirty="0">
                <a:ea typeface="ＭＳ Ｐゴシック" pitchFamily="34" charset="-128"/>
              </a:rPr>
              <a:t>Agent types</a:t>
            </a:r>
            <a:r>
              <a:rPr lang="en-US" sz="2800" dirty="0"/>
              <a:t> </a:t>
            </a:r>
          </a:p>
          <a:p>
            <a:pPr lvl="1"/>
            <a:r>
              <a:rPr lang="en-US" sz="2400" dirty="0">
                <a:ea typeface="ＭＳ Ｐゴシック" pitchFamily="34" charset="-128"/>
              </a:rPr>
              <a:t>Simple reflex agents	</a:t>
            </a:r>
          </a:p>
          <a:p>
            <a:pPr lvl="1"/>
            <a:r>
              <a:rPr lang="en-US" sz="2400" dirty="0">
                <a:ea typeface="ＭＳ Ｐゴシック" pitchFamily="34" charset="-128"/>
              </a:rPr>
              <a:t> Reflex agents with state/model</a:t>
            </a:r>
          </a:p>
          <a:p>
            <a:pPr lvl="1"/>
            <a:r>
              <a:rPr lang="en-US" sz="2400" dirty="0">
                <a:ea typeface="ＭＳ Ｐゴシック" pitchFamily="34" charset="-128"/>
              </a:rPr>
              <a:t>Goal-based agents</a:t>
            </a:r>
          </a:p>
          <a:p>
            <a:pPr lvl="1"/>
            <a:r>
              <a:rPr lang="en-US" sz="2400" dirty="0">
                <a:ea typeface="ＭＳ Ｐゴシック" pitchFamily="34" charset="-128"/>
              </a:rPr>
              <a:t>Utility-based agents</a:t>
            </a:r>
          </a:p>
          <a:p>
            <a:pPr lvl="1"/>
            <a:endParaRPr lang="en-US" sz="2400" dirty="0"/>
          </a:p>
          <a:p>
            <a:endParaRPr lang="en-US" sz="2800" dirty="0"/>
          </a:p>
          <a:p>
            <a:endParaRPr lang="en-US" sz="2800" dirty="0"/>
          </a:p>
          <a:p>
            <a:pPr>
              <a:buNone/>
            </a:pPr>
            <a:endParaRPr lang="en-US" altLang="zh-TW" sz="2800" dirty="0">
              <a:latin typeface="Arial" pitchFamily="34" charset="0"/>
              <a:cs typeface="Arial" pitchFamily="34" charset="0"/>
            </a:endParaRPr>
          </a:p>
          <a:p>
            <a:endParaRPr lang="en-US" altLang="zh-TW" sz="2800" dirty="0"/>
          </a:p>
          <a:p>
            <a:pPr>
              <a:buNone/>
            </a:pPr>
            <a:br>
              <a:rPr lang="en-US" sz="1800" dirty="0"/>
            </a:br>
            <a:endParaRPr lang="en-US" sz="1800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Properties of environments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sz="2800" b="1" dirty="0"/>
              <a:t>Fully observable </a:t>
            </a:r>
            <a:r>
              <a:rPr lang="en-US" sz="2800" dirty="0"/>
              <a:t>vs.</a:t>
            </a:r>
            <a:r>
              <a:rPr lang="en-US" sz="2800" b="1" dirty="0"/>
              <a:t> partially observable</a:t>
            </a:r>
          </a:p>
          <a:p>
            <a:pPr eaLnBrk="1" hangingPunct="1"/>
            <a:r>
              <a:rPr lang="en-US" sz="2800" b="1" dirty="0"/>
              <a:t>Or Accessible vs. inaccessible </a:t>
            </a:r>
          </a:p>
          <a:p>
            <a:pPr lvl="1" eaLnBrk="1" hangingPunct="1"/>
            <a:r>
              <a:rPr lang="en-US" sz="2400" dirty="0"/>
              <a:t>If an agent’s sensory equipment gives it access to the complete state of the environment, then we say that environment is fully observable to the agent.</a:t>
            </a:r>
          </a:p>
          <a:p>
            <a:pPr lvl="1" eaLnBrk="1" hangingPunct="1"/>
            <a:r>
              <a:rPr lang="en-US" sz="2400" dirty="0"/>
              <a:t>An environment is effectively fully observable if the sensors detect all aspects that are relevant to the choice of action.</a:t>
            </a:r>
          </a:p>
          <a:p>
            <a:pPr lvl="1" eaLnBrk="1" hangingPunct="1"/>
            <a:r>
              <a:rPr lang="en-US" sz="2400" dirty="0"/>
              <a:t>A fully observable environment is convenient because the agent need not maintain any internal state to keep track of the world.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Properties of environments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Deterministic </a:t>
            </a:r>
            <a:r>
              <a:rPr lang="en-US" dirty="0"/>
              <a:t>vs. </a:t>
            </a:r>
            <a:r>
              <a:rPr lang="en-US" b="1" dirty="0"/>
              <a:t>nondeterministic.</a:t>
            </a:r>
          </a:p>
          <a:p>
            <a:pPr lvl="1" eaLnBrk="1" hangingPunct="1"/>
            <a:r>
              <a:rPr lang="en-US" dirty="0"/>
              <a:t>If the next state of the environment is completely determined by the current state and the actions selected by the agents, then we say the environment is deterministic.</a:t>
            </a:r>
          </a:p>
          <a:p>
            <a:pPr lvl="1"/>
            <a:r>
              <a:rPr lang="en-US" dirty="0"/>
              <a:t>If the environment is inaccessible, then it may </a:t>
            </a:r>
            <a:r>
              <a:rPr lang="en-US" i="1" dirty="0"/>
              <a:t>appear</a:t>
            </a:r>
            <a:r>
              <a:rPr lang="en-US" dirty="0"/>
              <a:t> to be nondeterministic (bunch of uncertainties).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Properties of task environments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/>
              <a:t>Episodic </a:t>
            </a:r>
            <a:r>
              <a:rPr lang="en-US" dirty="0"/>
              <a:t>vs. </a:t>
            </a:r>
            <a:r>
              <a:rPr lang="en-US" b="1" dirty="0"/>
              <a:t>sequential.</a:t>
            </a:r>
            <a:endParaRPr lang="en-US" dirty="0"/>
          </a:p>
          <a:p>
            <a:pPr lvl="1" eaLnBrk="1" hangingPunct="1"/>
            <a:r>
              <a:rPr lang="en-US" dirty="0"/>
              <a:t>Agent’s experience is divided into “episodes.”</a:t>
            </a:r>
          </a:p>
          <a:p>
            <a:pPr lvl="2" eaLnBrk="1" hangingPunct="1"/>
            <a:r>
              <a:rPr lang="en-US" dirty="0"/>
              <a:t>Each episode consists of the agent perceiving and acting.</a:t>
            </a:r>
          </a:p>
          <a:p>
            <a:pPr lvl="1" eaLnBrk="1" hangingPunct="1"/>
            <a:r>
              <a:rPr lang="en-US" dirty="0"/>
              <a:t>Subsequent episodes do not depend on what actions occur in previous episodes.</a:t>
            </a:r>
          </a:p>
          <a:p>
            <a:pPr lvl="1" eaLnBrk="1" hangingPunct="1"/>
            <a:r>
              <a:rPr lang="en-US" dirty="0"/>
              <a:t>In sequential environments current actions affect all succeeding actions</a:t>
            </a:r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Properties of task environments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b="1" dirty="0"/>
              <a:t>Static </a:t>
            </a:r>
            <a:r>
              <a:rPr lang="en-US" dirty="0"/>
              <a:t>vs. </a:t>
            </a:r>
            <a:r>
              <a:rPr lang="en-US" b="1" dirty="0"/>
              <a:t>Dynamic</a:t>
            </a:r>
          </a:p>
          <a:p>
            <a:pPr lvl="1" eaLnBrk="1" hangingPunct="1"/>
            <a:r>
              <a:rPr lang="en-US" dirty="0"/>
              <a:t>If the environment can change while an agent is performing action, then we say the environment is dynamic.</a:t>
            </a:r>
          </a:p>
          <a:p>
            <a:pPr lvl="1" eaLnBrk="1" hangingPunct="1"/>
            <a:r>
              <a:rPr lang="en-US" dirty="0"/>
              <a:t>Else its static.</a:t>
            </a:r>
          </a:p>
          <a:p>
            <a:pPr lvl="1" eaLnBrk="1" hangingPunct="1"/>
            <a:r>
              <a:rPr lang="en-US" dirty="0"/>
              <a:t>Static environments are easy to deal with, because the agent does not keep on looking at the environment while it is deciding on an action.</a:t>
            </a:r>
          </a:p>
          <a:p>
            <a:pPr lvl="1" eaLnBrk="1" hangingPunct="1"/>
            <a:r>
              <a:rPr lang="en-US" b="1" dirty="0" err="1"/>
              <a:t>Semidynamic</a:t>
            </a:r>
            <a:r>
              <a:rPr lang="en-US" b="1" dirty="0"/>
              <a:t>: </a:t>
            </a:r>
            <a:r>
              <a:rPr lang="en-US" dirty="0"/>
              <a:t>if the environment does not change with the passage of time but the agent performance score does.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Properties of environments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/>
              <a:t>Discrete</a:t>
            </a:r>
            <a:r>
              <a:rPr lang="en-US" dirty="0"/>
              <a:t> vs. </a:t>
            </a:r>
            <a:r>
              <a:rPr lang="en-US" b="1" dirty="0"/>
              <a:t>continuous</a:t>
            </a:r>
          </a:p>
          <a:p>
            <a:pPr lvl="1" eaLnBrk="1" hangingPunct="1"/>
            <a:r>
              <a:rPr lang="en-US" dirty="0"/>
              <a:t>If there are a limited number of distinct, clearly defined percepts and actions, we say that the environment is discrete.</a:t>
            </a:r>
          </a:p>
          <a:p>
            <a:pPr lvl="2" eaLnBrk="1" hangingPunct="1"/>
            <a:r>
              <a:rPr lang="en-US" dirty="0"/>
              <a:t>Chess, since there are a fixed number of possible moves on each turn.</a:t>
            </a:r>
          </a:p>
          <a:p>
            <a:pPr lvl="2" eaLnBrk="1" hangingPunct="1"/>
            <a:r>
              <a:rPr lang="en-US" dirty="0"/>
              <a:t>Taxi driving is continuous.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3568</TotalTime>
  <Words>2225</Words>
  <Application>Microsoft Office PowerPoint</Application>
  <PresentationFormat>On-screen Show (4:3)</PresentationFormat>
  <Paragraphs>891</Paragraphs>
  <Slides>42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1" baseType="lpstr">
      <vt:lpstr>ＭＳ Ｐゴシック</vt:lpstr>
      <vt:lpstr>新細明體</vt:lpstr>
      <vt:lpstr>Arial</vt:lpstr>
      <vt:lpstr>Arial Bold</vt:lpstr>
      <vt:lpstr>Arial Italic</vt:lpstr>
      <vt:lpstr>Calibri</vt:lpstr>
      <vt:lpstr>Wingdings</vt:lpstr>
      <vt:lpstr>Wingdings 2</vt:lpstr>
      <vt:lpstr>Office Theme</vt:lpstr>
      <vt:lpstr>Artificial Intelligence Lecture No. 5 </vt:lpstr>
      <vt:lpstr>Summary of Previous Lecture</vt:lpstr>
      <vt:lpstr>Today’s Lecture</vt:lpstr>
      <vt:lpstr>Environments</vt:lpstr>
      <vt:lpstr>Properties of environments</vt:lpstr>
      <vt:lpstr>Properties of environments</vt:lpstr>
      <vt:lpstr>Properties of task environments</vt:lpstr>
      <vt:lpstr>Properties of task environments</vt:lpstr>
      <vt:lpstr>Properties of environments</vt:lpstr>
      <vt:lpstr>Properties of environments</vt:lpstr>
      <vt:lpstr>Environment Examples</vt:lpstr>
      <vt:lpstr>Environment Examples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Agent types</vt:lpstr>
      <vt:lpstr>Simple Reflex Agent</vt:lpstr>
      <vt:lpstr>Simple reflex agents</vt:lpstr>
      <vt:lpstr>Simple Reflex Agent</vt:lpstr>
      <vt:lpstr>A simple reflex agent..</vt:lpstr>
      <vt:lpstr>Reflex agents with state/model</vt:lpstr>
      <vt:lpstr>Reflex agents with state/model</vt:lpstr>
      <vt:lpstr>Model-based reflex agents</vt:lpstr>
      <vt:lpstr>Model-based reflex agents</vt:lpstr>
      <vt:lpstr>Model-based reflex agents</vt:lpstr>
      <vt:lpstr>Goal-based agent</vt:lpstr>
      <vt:lpstr>Goal-based agent</vt:lpstr>
      <vt:lpstr>Goal-based agents</vt:lpstr>
      <vt:lpstr>Utility-based agents</vt:lpstr>
      <vt:lpstr>Utility-based agent</vt:lpstr>
      <vt:lpstr>Utility-based agents</vt:lpstr>
      <vt:lpstr>Summery of Today’s Lecture</vt:lpstr>
    </vt:vector>
  </TitlesOfParts>
  <Company>GHAZALA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GHAZALA</dc:creator>
  <cp:lastModifiedBy>Administrator</cp:lastModifiedBy>
  <cp:revision>112</cp:revision>
  <dcterms:created xsi:type="dcterms:W3CDTF">2012-02-27T05:45:45Z</dcterms:created>
  <dcterms:modified xsi:type="dcterms:W3CDTF">2016-10-31T09:35:44Z</dcterms:modified>
</cp:coreProperties>
</file>